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434" autoAdjust="0"/>
  </p:normalViewPr>
  <p:slideViewPr>
    <p:cSldViewPr snapToGrid="0">
      <p:cViewPr varScale="1">
        <p:scale>
          <a:sx n="74" d="100"/>
          <a:sy n="74" d="100"/>
        </p:scale>
        <p:origin x="55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386345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231582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420960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7516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7729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4"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305008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4"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1939951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1418810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250468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89245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28761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298020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117054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3"/>
          <p:cNvSpPr>
            <a:spLocks noGrp="1"/>
          </p:cNvSpPr>
          <p:nvPr>
            <p:ph type="ftr" sz="quarter" idx="11"/>
          </p:nvPr>
        </p:nvSpPr>
        <p:spPr/>
        <p:txBody>
          <a:bodyPr/>
          <a:lstStyle/>
          <a:p>
            <a:endParaRPr lang="en-IN" dirty="0"/>
          </a:p>
        </p:txBody>
      </p:sp>
      <p:sp>
        <p:nvSpPr>
          <p:cNvPr id="6" name="Slide Number Placeholder 4"/>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370460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2"/>
          <p:cNvSpPr>
            <a:spLocks noGrp="1"/>
          </p:cNvSpPr>
          <p:nvPr>
            <p:ph type="ftr" sz="quarter" idx="11"/>
          </p:nvPr>
        </p:nvSpPr>
        <p:spPr/>
        <p:txBody>
          <a:bodyPr/>
          <a:lstStyle/>
          <a:p>
            <a:endParaRPr lang="en-IN" dirty="0"/>
          </a:p>
        </p:txBody>
      </p:sp>
      <p:sp>
        <p:nvSpPr>
          <p:cNvPr id="6" name="Slide Number Placeholder 3"/>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199542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5" name="Footer Placeholder 5"/>
          <p:cNvSpPr>
            <a:spLocks noGrp="1"/>
          </p:cNvSpPr>
          <p:nvPr>
            <p:ph type="ftr" sz="quarter" idx="11"/>
          </p:nvPr>
        </p:nvSpPr>
        <p:spPr/>
        <p:txBody>
          <a:bodyPr/>
          <a:lstStyle/>
          <a:p>
            <a:endParaRPr lang="en-IN" dirty="0"/>
          </a:p>
        </p:txBody>
      </p:sp>
      <p:sp>
        <p:nvSpPr>
          <p:cNvPr id="6" name="Slide Number Placeholder 6"/>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301949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7B85-9769-4562-80F5-88A8D8AC2C1D}" type="datetimeFigureOut">
              <a:rPr lang="en-IN" smtClean="0"/>
              <a:t>06-02-2023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76A2042-EB84-4CBF-9847-C13020EBAF11}" type="slidenum">
              <a:rPr lang="en-IN" smtClean="0"/>
              <a:t>‹#›</a:t>
            </a:fld>
            <a:endParaRPr lang="en-IN" dirty="0"/>
          </a:p>
        </p:txBody>
      </p:sp>
    </p:spTree>
    <p:extLst>
      <p:ext uri="{BB962C8B-B14F-4D97-AF65-F5344CB8AC3E}">
        <p14:creationId xmlns:p14="http://schemas.microsoft.com/office/powerpoint/2010/main" val="64046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627B85-9769-4562-80F5-88A8D8AC2C1D}" type="datetimeFigureOut">
              <a:rPr lang="en-IN" smtClean="0"/>
              <a:t>06-02-2023</a:t>
            </a:fld>
            <a:endParaRPr lang="en-IN"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6A2042-EB84-4CBF-9847-C13020EBAF11}" type="slidenum">
              <a:rPr lang="en-IN" smtClean="0"/>
              <a:t>‹#›</a:t>
            </a:fld>
            <a:endParaRPr lang="en-IN" dirty="0"/>
          </a:p>
        </p:txBody>
      </p:sp>
    </p:spTree>
    <p:extLst>
      <p:ext uri="{BB962C8B-B14F-4D97-AF65-F5344CB8AC3E}">
        <p14:creationId xmlns:p14="http://schemas.microsoft.com/office/powerpoint/2010/main" val="6145414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JAMAL MOHAMED COLLEGE (AUTONOMOUS) TIRUCHIRAPPALLI -20</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PG &amp; RESEARCH DEPARTMENT OF COMMERCE (SF - MEN)</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r>
            <a:br>
              <a:rPr lang="en-IN" sz="28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r>
            <a:br>
              <a:rPr lang="en-IN" sz="28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r>
            <a:br>
              <a:rPr lang="en-IN" sz="2800" dirty="0" smtClean="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t>
            </a:r>
            <a:br>
              <a:rPr lang="en-IN" sz="2800" dirty="0" smtClean="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
            </a:r>
            <a:br>
              <a:rPr lang="en-IN" sz="2800" dirty="0" smtClean="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MOHAMMED ASHIK </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Assistant professor </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Dept</a:t>
            </a:r>
            <a:r>
              <a:rPr lang="en-US" sz="2000" dirty="0">
                <a:latin typeface="Times New Roman" panose="02020603050405020304" pitchFamily="18" charset="0"/>
                <a:cs typeface="Times New Roman" panose="02020603050405020304" pitchFamily="18" charset="0"/>
              </a:rPr>
              <a:t> of commerce Jamal Mohamed college</a:t>
            </a:r>
            <a:r>
              <a:rPr lang="en-IN" sz="9600" dirty="0"/>
              <a:t/>
            </a:r>
            <a:br>
              <a:rPr lang="en-IN" sz="9600" dirty="0"/>
            </a:br>
            <a:endParaRPr lang="en-IN" sz="9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0453" y="2310464"/>
            <a:ext cx="1362359" cy="1679344"/>
          </a:xfrm>
        </p:spPr>
      </p:pic>
    </p:spTree>
    <p:extLst>
      <p:ext uri="{BB962C8B-B14F-4D97-AF65-F5344CB8AC3E}">
        <p14:creationId xmlns:p14="http://schemas.microsoft.com/office/powerpoint/2010/main" val="26285139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531" y="220706"/>
            <a:ext cx="8907322" cy="1321491"/>
          </a:xfrm>
        </p:spPr>
        <p:txBody>
          <a:bodyPr/>
          <a:lstStyle/>
          <a:p>
            <a:pPr algn="ctr"/>
            <a:r>
              <a:rPr lang="en-IN" dirty="0"/>
              <a:t>Limitations </a:t>
            </a:r>
            <a:r>
              <a:rPr lang="en-IN" dirty="0" smtClean="0"/>
              <a:t>of </a:t>
            </a:r>
            <a:r>
              <a:rPr lang="en-IN" dirty="0"/>
              <a:t>Environment Analysis</a:t>
            </a:r>
            <a:br>
              <a:rPr lang="en-IN" dirty="0"/>
            </a:br>
            <a:endParaRPr lang="en-IN" dirty="0"/>
          </a:p>
        </p:txBody>
      </p:sp>
      <p:sp>
        <p:nvSpPr>
          <p:cNvPr id="3" name="Content Placeholder 2"/>
          <p:cNvSpPr>
            <a:spLocks noGrp="1"/>
          </p:cNvSpPr>
          <p:nvPr>
            <p:ph idx="1"/>
          </p:nvPr>
        </p:nvSpPr>
        <p:spPr>
          <a:xfrm>
            <a:off x="190599" y="1542197"/>
            <a:ext cx="11874021" cy="5131558"/>
          </a:xfrm>
        </p:spPr>
        <p:txBody>
          <a:bodyPr/>
          <a:lstStyle/>
          <a:p>
            <a:r>
              <a:rPr lang="en-US" b="1" u="sng" dirty="0" smtClean="0"/>
              <a:t>LACK OF FOREWARNING OF UNFORESEEN EVENTS</a:t>
            </a:r>
            <a:r>
              <a:rPr lang="en-US" b="1" dirty="0" smtClean="0"/>
              <a:t>:  </a:t>
            </a:r>
            <a:r>
              <a:rPr lang="en-US" dirty="0" smtClean="0">
                <a:solidFill>
                  <a:srgbClr val="FFC000"/>
                </a:solidFill>
              </a:rPr>
              <a:t>Environmental </a:t>
            </a:r>
            <a:r>
              <a:rPr lang="en-US" dirty="0">
                <a:solidFill>
                  <a:srgbClr val="FFC000"/>
                </a:solidFill>
              </a:rPr>
              <a:t>analysis does not predict the future. It does not eliminate uncertainty for the organization also. Business enterprises sometimes face events, which are unexpected during analysis</a:t>
            </a:r>
            <a:r>
              <a:rPr lang="en-US" dirty="0" smtClean="0">
                <a:solidFill>
                  <a:srgbClr val="FFC000"/>
                </a:solidFill>
              </a:rPr>
              <a:t>.</a:t>
            </a:r>
          </a:p>
          <a:p>
            <a:r>
              <a:rPr lang="en-US" b="1" u="sng" dirty="0" smtClean="0"/>
              <a:t>NO ASSURANCE AS TO ORGANIZATION EFFECTIVENESS</a:t>
            </a:r>
            <a:r>
              <a:rPr lang="en-US" u="sng" dirty="0" smtClean="0">
                <a:solidFill>
                  <a:srgbClr val="FFC000"/>
                </a:solidFill>
              </a:rPr>
              <a:t>: </a:t>
            </a:r>
            <a:r>
              <a:rPr lang="en-US" dirty="0" smtClean="0">
                <a:solidFill>
                  <a:srgbClr val="FFC000"/>
                </a:solidFill>
              </a:rPr>
              <a:t>Environmental </a:t>
            </a:r>
            <a:r>
              <a:rPr lang="en-US" dirty="0">
                <a:solidFill>
                  <a:srgbClr val="FFC000"/>
                </a:solidFill>
              </a:rPr>
              <a:t>analysis does not ensure organizational effectiveness. It acts only as inputs in strategy development and testing. Sometimes, managers place uncritical faith in the data without thinking about the data’s verifiability or accuracy. If this is the case, it may lead to misleading outcome.</a:t>
            </a:r>
          </a:p>
          <a:p>
            <a:r>
              <a:rPr lang="en-IN" b="1" u="sng" dirty="0" smtClean="0"/>
              <a:t>NOT FULLY RELIABLE</a:t>
            </a:r>
            <a:r>
              <a:rPr lang="en-IN" b="1" dirty="0" smtClean="0"/>
              <a:t>: </a:t>
            </a:r>
            <a:r>
              <a:rPr lang="en-US" dirty="0" smtClean="0">
                <a:solidFill>
                  <a:srgbClr val="FFC000"/>
                </a:solidFill>
              </a:rPr>
              <a:t>Normally</a:t>
            </a:r>
            <a:r>
              <a:rPr lang="en-US" dirty="0">
                <a:solidFill>
                  <a:srgbClr val="FFC000"/>
                </a:solidFill>
              </a:rPr>
              <a:t>, people place too much reliance on the information collected through environmental scanning. But in practice, it is not so. When there is overloading of information, one is likely to get confused</a:t>
            </a:r>
            <a:r>
              <a:rPr lang="en-US" dirty="0" smtClean="0"/>
              <a:t>.</a:t>
            </a:r>
          </a:p>
          <a:p>
            <a:r>
              <a:rPr lang="en-IN" b="1" u="sng" dirty="0" smtClean="0"/>
              <a:t>ABSENCE OF STRATEGIC APPROACH</a:t>
            </a:r>
            <a:r>
              <a:rPr lang="en-IN" b="1" dirty="0" smtClean="0">
                <a:solidFill>
                  <a:srgbClr val="FFC000"/>
                </a:solidFill>
              </a:rPr>
              <a:t>: </a:t>
            </a:r>
            <a:r>
              <a:rPr lang="en-US" dirty="0" smtClean="0">
                <a:solidFill>
                  <a:srgbClr val="FFC000"/>
                </a:solidFill>
              </a:rPr>
              <a:t>Success </a:t>
            </a:r>
            <a:r>
              <a:rPr lang="en-US" dirty="0">
                <a:solidFill>
                  <a:srgbClr val="FFC000"/>
                </a:solidFill>
              </a:rPr>
              <a:t>of any organization lies in adventure and strategic risk-taking. Environmental analysis often makes an individual too cautious in his approach and he is likely to be left behind the events. So this analysis should be strategically done.</a:t>
            </a:r>
            <a:endParaRPr lang="en-IN" b="1" dirty="0" smtClean="0">
              <a:solidFill>
                <a:srgbClr val="FFC000"/>
              </a:solidFill>
            </a:endParaRPr>
          </a:p>
          <a:p>
            <a:endParaRPr lang="en-IN" b="1" dirty="0" smtClean="0"/>
          </a:p>
          <a:p>
            <a:endParaRPr lang="en-US" dirty="0"/>
          </a:p>
        </p:txBody>
      </p:sp>
    </p:spTree>
    <p:extLst>
      <p:ext uri="{BB962C8B-B14F-4D97-AF65-F5344CB8AC3E}">
        <p14:creationId xmlns:p14="http://schemas.microsoft.com/office/powerpoint/2010/main" val="21611571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839" y="528974"/>
            <a:ext cx="8957438" cy="5789939"/>
          </a:xfrm>
          <a:prstGeom prst="rect">
            <a:avLst/>
          </a:prstGeom>
        </p:spPr>
      </p:pic>
    </p:spTree>
    <p:extLst>
      <p:ext uri="{BB962C8B-B14F-4D97-AF65-F5344CB8AC3E}">
        <p14:creationId xmlns:p14="http://schemas.microsoft.com/office/powerpoint/2010/main" val="13833177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107" y="288944"/>
            <a:ext cx="3611989" cy="1457969"/>
          </a:xfrm>
        </p:spPr>
        <p:txBody>
          <a:bodyPr/>
          <a:lstStyle/>
          <a:p>
            <a:pPr algn="ctr"/>
            <a:r>
              <a:rPr lang="en-IN" dirty="0"/>
              <a:t>SWOT ANALYSIS</a:t>
            </a:r>
          </a:p>
        </p:txBody>
      </p:sp>
      <p:sp>
        <p:nvSpPr>
          <p:cNvPr id="3" name="Content Placeholder 2"/>
          <p:cNvSpPr>
            <a:spLocks noGrp="1"/>
          </p:cNvSpPr>
          <p:nvPr>
            <p:ph sz="half" idx="1"/>
          </p:nvPr>
        </p:nvSpPr>
        <p:spPr>
          <a:xfrm>
            <a:off x="1103312" y="2060575"/>
            <a:ext cx="4669691" cy="4558589"/>
          </a:xfrm>
        </p:spPr>
        <p:txBody>
          <a:bodyPr/>
          <a:lstStyle/>
          <a:p>
            <a:r>
              <a:rPr lang="en-US" b="1" u="sng" dirty="0"/>
              <a:t>Strengths:</a:t>
            </a:r>
            <a:r>
              <a:rPr lang="en-US" dirty="0"/>
              <a:t> factors that give an edge for the company over its competitors</a:t>
            </a:r>
            <a:r>
              <a:rPr lang="en-US" dirty="0" smtClean="0"/>
              <a:t>.</a:t>
            </a:r>
          </a:p>
          <a:p>
            <a:r>
              <a:rPr lang="en-US" b="1" u="sng" dirty="0"/>
              <a:t>Weaknesses:</a:t>
            </a:r>
            <a:r>
              <a:rPr lang="en-US" dirty="0"/>
              <a:t> factors that can be harmful if used against the firm by its competitors</a:t>
            </a:r>
            <a:r>
              <a:rPr lang="en-US" dirty="0" smtClean="0"/>
              <a:t>.</a:t>
            </a:r>
          </a:p>
          <a:p>
            <a:r>
              <a:rPr lang="en-US" b="1" u="sng" dirty="0"/>
              <a:t>Opportunities</a:t>
            </a:r>
            <a:r>
              <a:rPr lang="en-US" dirty="0"/>
              <a:t>: favorable situations which can bring a competitive advantage</a:t>
            </a:r>
            <a:r>
              <a:rPr lang="en-US" dirty="0" smtClean="0"/>
              <a:t>.</a:t>
            </a:r>
          </a:p>
          <a:p>
            <a:r>
              <a:rPr lang="en-US" b="1" u="sng" dirty="0"/>
              <a:t>Threats:</a:t>
            </a:r>
            <a:r>
              <a:rPr lang="en-US" dirty="0"/>
              <a:t> unfavorable situations which can negatively affect the business.</a:t>
            </a:r>
            <a:endParaRPr lang="en-IN"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5552" y="2008794"/>
            <a:ext cx="5017876" cy="3575883"/>
          </a:xfrm>
        </p:spPr>
      </p:pic>
    </p:spTree>
    <p:extLst>
      <p:ext uri="{BB962C8B-B14F-4D97-AF65-F5344CB8AC3E}">
        <p14:creationId xmlns:p14="http://schemas.microsoft.com/office/powerpoint/2010/main" val="13153610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7028266" cy="368489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0244" y="2486388"/>
            <a:ext cx="6291756" cy="4467146"/>
          </a:xfrm>
        </p:spPr>
      </p:pic>
    </p:spTree>
    <p:extLst>
      <p:ext uri="{BB962C8B-B14F-4D97-AF65-F5344CB8AC3E}">
        <p14:creationId xmlns:p14="http://schemas.microsoft.com/office/powerpoint/2010/main" val="36262462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452717"/>
            <a:ext cx="11719775" cy="1414719"/>
          </a:xfrm>
        </p:spPr>
        <p:txBody>
          <a:bodyPr/>
          <a:lstStyle/>
          <a:p>
            <a:pPr algn="ctr"/>
            <a:r>
              <a:rPr lang="en-US" dirty="0"/>
              <a:t>ENVIRONMENTAL THREAT AND OPPORTUNITY PROFILE [ETOP] </a:t>
            </a:r>
            <a:endParaRPr lang="en-IN" dirty="0"/>
          </a:p>
        </p:txBody>
      </p:sp>
      <p:sp>
        <p:nvSpPr>
          <p:cNvPr id="3" name="Content Placeholder 2"/>
          <p:cNvSpPr>
            <a:spLocks noGrp="1"/>
          </p:cNvSpPr>
          <p:nvPr>
            <p:ph idx="1"/>
          </p:nvPr>
        </p:nvSpPr>
        <p:spPr>
          <a:xfrm>
            <a:off x="901521" y="1996225"/>
            <a:ext cx="9968248" cy="4391696"/>
          </a:xfrm>
        </p:spPr>
        <p:txBody>
          <a:bodyPr/>
          <a:lstStyle/>
          <a:p>
            <a:r>
              <a:rPr lang="en-US" dirty="0"/>
              <a:t>There are many techniques available for environmental appraisal (assessment), one such technique suggested by </a:t>
            </a:r>
            <a:r>
              <a:rPr lang="en-US" dirty="0" err="1" smtClean="0"/>
              <a:t>Glueck</a:t>
            </a:r>
            <a:r>
              <a:rPr lang="en-US" dirty="0" smtClean="0"/>
              <a:t>  </a:t>
            </a:r>
            <a:r>
              <a:rPr lang="en-US" dirty="0"/>
              <a:t>is ETOP the preparation of ETOP involves dividing the environment into different sectors &amp; then analyzing the impact of each sector on the organization. The preparation of an ETOP provides a clear picture to the strategists about which sectors &amp; the different factors in each sector have a favorable impact on the organization</a:t>
            </a:r>
            <a:r>
              <a:rPr lang="en-US" dirty="0" smtClean="0"/>
              <a:t>.</a:t>
            </a:r>
          </a:p>
          <a:p>
            <a:r>
              <a:rPr lang="en-US" dirty="0"/>
              <a:t>By the means of an ETOP, the organization knows where it ne stands with respect to its environment. Obviously, such an understanding can be of a great help to an organizations in formulating strategies to take advantage of the opportunities &amp; counter the threats in its environment.</a:t>
            </a:r>
            <a:endParaRPr lang="en-IN" dirty="0"/>
          </a:p>
        </p:txBody>
      </p:sp>
    </p:spTree>
    <p:extLst>
      <p:ext uri="{BB962C8B-B14F-4D97-AF65-F5344CB8AC3E}">
        <p14:creationId xmlns:p14="http://schemas.microsoft.com/office/powerpoint/2010/main" val="41445571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244699"/>
            <a:ext cx="9404723" cy="53473"/>
          </a:xfrm>
        </p:spPr>
        <p:txBody>
          <a:bodyPr/>
          <a:lstStyle/>
          <a:p>
            <a:endParaRPr lang="en-IN" dirty="0"/>
          </a:p>
        </p:txBody>
      </p:sp>
      <p:sp>
        <p:nvSpPr>
          <p:cNvPr id="3" name="Content Placeholder 2"/>
          <p:cNvSpPr>
            <a:spLocks noGrp="1"/>
          </p:cNvSpPr>
          <p:nvPr>
            <p:ph sz="half" idx="1"/>
          </p:nvPr>
        </p:nvSpPr>
        <p:spPr>
          <a:xfrm>
            <a:off x="394974" y="373442"/>
            <a:ext cx="4924001" cy="5756902"/>
          </a:xfrm>
        </p:spPr>
        <p:txBody>
          <a:bodyPr>
            <a:normAutofit lnSpcReduction="10000"/>
          </a:bodyPr>
          <a:lstStyle/>
          <a:p>
            <a:pPr marL="0" indent="0" algn="ctr">
              <a:buNone/>
            </a:pPr>
            <a:r>
              <a:rPr lang="en-IN" b="1" u="sng" dirty="0"/>
              <a:t>MEANING </a:t>
            </a:r>
          </a:p>
          <a:p>
            <a:r>
              <a:rPr lang="en-US" dirty="0"/>
              <a:t>ETOP is a device that considers environmental information &amp; determines the relative impact of threats &amp; opportunities for the systematic evaluation of environmental </a:t>
            </a:r>
            <a:r>
              <a:rPr lang="en-US" dirty="0" smtClean="0"/>
              <a:t>scanning</a:t>
            </a:r>
          </a:p>
          <a:p>
            <a:r>
              <a:rPr lang="en-US" dirty="0"/>
              <a:t>ETOP is an environmental analysis results in a mass of information expectations. Structuring of environmental issues is necessary to make them meaning full of strategy related to forces in the environment. They deal with events, trends, issues &amp; formulation. In short, it is a technique to structure environmental </a:t>
            </a:r>
            <a:r>
              <a:rPr lang="en-US" dirty="0" smtClean="0"/>
              <a:t>issues</a:t>
            </a:r>
          </a:p>
          <a:p>
            <a:r>
              <a:rPr lang="en-US" dirty="0"/>
              <a:t>It is the process by which organizations monitor their relevant environment to identify opportunities &amp; threats affecting their business for p purpose of taking strategic decision. </a:t>
            </a:r>
            <a:endParaRPr lang="en-US" b="1" u="sng" dirty="0" smtClean="0"/>
          </a:p>
        </p:txBody>
      </p:sp>
      <p:sp>
        <p:nvSpPr>
          <p:cNvPr id="4" name="Content Placeholder 3"/>
          <p:cNvSpPr>
            <a:spLocks noGrp="1"/>
          </p:cNvSpPr>
          <p:nvPr>
            <p:ph sz="half" idx="2"/>
          </p:nvPr>
        </p:nvSpPr>
        <p:spPr>
          <a:xfrm>
            <a:off x="6465862" y="1506828"/>
            <a:ext cx="5318307" cy="4623516"/>
          </a:xfrm>
        </p:spPr>
        <p:txBody>
          <a:bodyPr>
            <a:normAutofit lnSpcReduction="10000"/>
          </a:bodyPr>
          <a:lstStyle/>
          <a:p>
            <a:pPr marL="0" indent="0" algn="ctr">
              <a:buNone/>
            </a:pPr>
            <a:r>
              <a:rPr lang="en-IN" b="1" u="sng" dirty="0"/>
              <a:t>WHY ETOP</a:t>
            </a:r>
            <a:r>
              <a:rPr lang="en-IN" b="1" u="sng" dirty="0" smtClean="0"/>
              <a:t>?</a:t>
            </a:r>
          </a:p>
          <a:p>
            <a:pPr marL="0" indent="0">
              <a:buNone/>
            </a:pPr>
            <a:r>
              <a:rPr lang="en-US" dirty="0"/>
              <a:t>✓ Helps organization to identify O-T </a:t>
            </a:r>
            <a:endParaRPr lang="en-US" dirty="0" smtClean="0"/>
          </a:p>
          <a:p>
            <a:pPr marL="0" indent="0">
              <a:buNone/>
            </a:pPr>
            <a:r>
              <a:rPr lang="en-US" dirty="0" smtClean="0"/>
              <a:t>✓ </a:t>
            </a:r>
            <a:r>
              <a:rPr lang="en-US" dirty="0"/>
              <a:t>To consolidate and strengthen organization’s position </a:t>
            </a:r>
            <a:endParaRPr lang="en-US" dirty="0" smtClean="0"/>
          </a:p>
          <a:p>
            <a:pPr marL="0" indent="0">
              <a:buNone/>
            </a:pPr>
            <a:r>
              <a:rPr lang="en-US" dirty="0" smtClean="0"/>
              <a:t>✓ </a:t>
            </a:r>
            <a:r>
              <a:rPr lang="en-US" dirty="0"/>
              <a:t>Provides the strategists of which sectors have a favorable impact on the organization. ✓ Helps organization knows where its stands with respect to its environment. </a:t>
            </a:r>
            <a:endParaRPr lang="en-US" dirty="0" smtClean="0"/>
          </a:p>
          <a:p>
            <a:pPr marL="0" indent="0">
              <a:buNone/>
            </a:pPr>
            <a:r>
              <a:rPr lang="en-US" dirty="0" smtClean="0"/>
              <a:t>✓ </a:t>
            </a:r>
            <a:r>
              <a:rPr lang="en-US" dirty="0"/>
              <a:t>Helps in formulating appropriate strategy</a:t>
            </a:r>
            <a:r>
              <a:rPr lang="en-US" dirty="0" smtClean="0"/>
              <a:t>.</a:t>
            </a:r>
          </a:p>
          <a:p>
            <a:pPr marL="0" indent="0">
              <a:buNone/>
            </a:pPr>
            <a:r>
              <a:rPr lang="en-US" dirty="0" smtClean="0"/>
              <a:t> </a:t>
            </a:r>
            <a:r>
              <a:rPr lang="en-US" dirty="0"/>
              <a:t>✓ Helps in formulating SWOT analysis.</a:t>
            </a:r>
            <a:endParaRPr lang="en-IN" dirty="0"/>
          </a:p>
        </p:txBody>
      </p:sp>
    </p:spTree>
    <p:extLst>
      <p:ext uri="{BB962C8B-B14F-4D97-AF65-F5344CB8AC3E}">
        <p14:creationId xmlns:p14="http://schemas.microsoft.com/office/powerpoint/2010/main" val="39686002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6" y="360609"/>
            <a:ext cx="11491526" cy="6181860"/>
          </a:xfrm>
          <a:prstGeom prst="rect">
            <a:avLst/>
          </a:prstGeom>
        </p:spPr>
      </p:pic>
    </p:spTree>
    <p:extLst>
      <p:ext uri="{BB962C8B-B14F-4D97-AF65-F5344CB8AC3E}">
        <p14:creationId xmlns:p14="http://schemas.microsoft.com/office/powerpoint/2010/main" val="5521483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60" y="118526"/>
            <a:ext cx="6705069" cy="35648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50" y="3897988"/>
            <a:ext cx="9403090" cy="2792507"/>
          </a:xfrm>
          <a:prstGeom prst="rect">
            <a:avLst/>
          </a:prstGeom>
        </p:spPr>
      </p:pic>
    </p:spTree>
    <p:extLst>
      <p:ext uri="{BB962C8B-B14F-4D97-AF65-F5344CB8AC3E}">
        <p14:creationId xmlns:p14="http://schemas.microsoft.com/office/powerpoint/2010/main" val="26233780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31064"/>
            <a:ext cx="9404723" cy="141668"/>
          </a:xfrm>
        </p:spPr>
        <p:txBody>
          <a:bodyPr/>
          <a:lstStyle/>
          <a:p>
            <a:endParaRPr lang="en-IN"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81876"/>
            <a:ext cx="5845709" cy="325702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9044" y="1481876"/>
            <a:ext cx="5874066" cy="3261186"/>
          </a:xfrm>
        </p:spPr>
      </p:pic>
    </p:spTree>
    <p:extLst>
      <p:ext uri="{BB962C8B-B14F-4D97-AF65-F5344CB8AC3E}">
        <p14:creationId xmlns:p14="http://schemas.microsoft.com/office/powerpoint/2010/main" val="33786369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lstStyle/>
          <a:p>
            <a:pPr algn="ctr"/>
            <a:r>
              <a:rPr lang="en-IN" dirty="0" smtClean="0">
                <a:solidFill>
                  <a:schemeClr val="accent1">
                    <a:lumMod val="75000"/>
                  </a:schemeClr>
                </a:solidFill>
                <a:latin typeface="Times New Roman" panose="02020603050405020304" pitchFamily="18" charset="0"/>
                <a:cs typeface="Times New Roman" panose="02020603050405020304" pitchFamily="18" charset="0"/>
              </a:rPr>
              <a:t> </a:t>
            </a:r>
            <a:r>
              <a:rPr lang="en-IN" dirty="0" smtClean="0">
                <a:solidFill>
                  <a:schemeClr val="tx1"/>
                </a:solidFill>
                <a:latin typeface="Times New Roman" panose="02020603050405020304" pitchFamily="18" charset="0"/>
                <a:cs typeface="Times New Roman" panose="02020603050405020304" pitchFamily="18" charset="0"/>
              </a:rPr>
              <a:t>ENVIRONMENTAL ANALYSIS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5721"/>
            <a:ext cx="9861646" cy="5008728"/>
          </a:xfrm>
        </p:spPr>
        <p:txBody>
          <a:bodyPr>
            <a:normAutofit/>
          </a:bodyPr>
          <a:lstStyle/>
          <a:p>
            <a:r>
              <a:rPr lang="en-US" sz="2600" dirty="0" smtClean="0">
                <a:solidFill>
                  <a:schemeClr val="bg1"/>
                </a:solidFill>
                <a:latin typeface="Times New Roman" panose="02020603050405020304" pitchFamily="18" charset="0"/>
                <a:cs typeface="Times New Roman" panose="02020603050405020304" pitchFamily="18" charset="0"/>
              </a:rPr>
              <a:t>Environmental analysis is a strategic tool.</a:t>
            </a:r>
          </a:p>
          <a:p>
            <a:r>
              <a:rPr lang="en-US" sz="2600" dirty="0" smtClean="0">
                <a:solidFill>
                  <a:schemeClr val="bg1"/>
                </a:solidFill>
                <a:latin typeface="Times New Roman" panose="02020603050405020304" pitchFamily="18" charset="0"/>
                <a:cs typeface="Times New Roman" panose="02020603050405020304" pitchFamily="18" charset="0"/>
              </a:rPr>
              <a:t>It is a process to identify all the external and internal elements, which can affect the organization’s performance</a:t>
            </a:r>
          </a:p>
          <a:p>
            <a:r>
              <a:rPr lang="en-US" sz="2600" dirty="0" smtClean="0">
                <a:solidFill>
                  <a:schemeClr val="bg1"/>
                </a:solidFill>
                <a:latin typeface="Times New Roman" panose="02020603050405020304" pitchFamily="18" charset="0"/>
                <a:cs typeface="Times New Roman" panose="02020603050405020304" pitchFamily="18" charset="0"/>
              </a:rPr>
              <a:t>The analysis entails assessing the level of threat or opportunity the factors might present.</a:t>
            </a:r>
          </a:p>
          <a:p>
            <a:r>
              <a:rPr lang="en-US" sz="2600" dirty="0" smtClean="0">
                <a:solidFill>
                  <a:schemeClr val="bg1"/>
                </a:solidFill>
                <a:latin typeface="Times New Roman" panose="02020603050405020304" pitchFamily="18" charset="0"/>
                <a:cs typeface="Times New Roman" panose="02020603050405020304" pitchFamily="18" charset="0"/>
              </a:rPr>
              <a:t>These evaluations are later translated into the decision-making process</a:t>
            </a:r>
          </a:p>
          <a:p>
            <a:r>
              <a:rPr lang="en-US" sz="2600" dirty="0" smtClean="0">
                <a:solidFill>
                  <a:schemeClr val="bg1"/>
                </a:solidFill>
                <a:latin typeface="Times New Roman" panose="02020603050405020304" pitchFamily="18" charset="0"/>
                <a:cs typeface="Times New Roman" panose="02020603050405020304" pitchFamily="18" charset="0"/>
              </a:rPr>
              <a:t>The analysis helps align strategies with the firm’s environment.</a:t>
            </a:r>
          </a:p>
          <a:p>
            <a:r>
              <a:rPr lang="en-US" sz="2600" dirty="0" smtClean="0">
                <a:solidFill>
                  <a:schemeClr val="bg1"/>
                </a:solidFill>
                <a:latin typeface="Times New Roman" panose="02020603050405020304" pitchFamily="18" charset="0"/>
                <a:cs typeface="Times New Roman" panose="02020603050405020304" pitchFamily="18" charset="0"/>
              </a:rPr>
              <a:t>Businesses are greatly influenced by their environment, so they must constantly analyze the trade environment and the market.</a:t>
            </a:r>
            <a:endParaRPr lang="en-I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593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06" y="248001"/>
            <a:ext cx="10886247" cy="1266899"/>
          </a:xfrm>
        </p:spPr>
        <p:txBody>
          <a:bodyPr/>
          <a:lstStyle/>
          <a:p>
            <a:pPr algn="ctr"/>
            <a:r>
              <a:rPr lang="en-IN" dirty="0" smtClean="0"/>
              <a:t> </a:t>
            </a:r>
            <a:r>
              <a:rPr lang="en-IN" dirty="0" smtClean="0">
                <a:latin typeface="Times New Roman" panose="02020603050405020304" pitchFamily="18" charset="0"/>
                <a:cs typeface="Times New Roman" panose="02020603050405020304" pitchFamily="18" charset="0"/>
              </a:rPr>
              <a:t>IMPORTANCE </a:t>
            </a:r>
            <a:r>
              <a:rPr lang="en-IN" dirty="0">
                <a:latin typeface="Times New Roman" panose="02020603050405020304" pitchFamily="18" charset="0"/>
                <a:cs typeface="Times New Roman" panose="02020603050405020304" pitchFamily="18" charset="0"/>
              </a:rPr>
              <a:t>OF ENVIRONMENT ANALYSIS</a:t>
            </a:r>
          </a:p>
        </p:txBody>
      </p:sp>
      <p:sp>
        <p:nvSpPr>
          <p:cNvPr id="3" name="Content Placeholder 2"/>
          <p:cNvSpPr>
            <a:spLocks noGrp="1"/>
          </p:cNvSpPr>
          <p:nvPr>
            <p:ph idx="1"/>
          </p:nvPr>
        </p:nvSpPr>
        <p:spPr>
          <a:xfrm>
            <a:off x="382137" y="1514900"/>
            <a:ext cx="11682483" cy="5049671"/>
          </a:xfrm>
        </p:spPr>
        <p:txBody>
          <a:bodyPr>
            <a:noAutofit/>
          </a:bodyPr>
          <a:lstStyle/>
          <a:p>
            <a:r>
              <a:rPr lang="en-US" sz="2400" dirty="0">
                <a:solidFill>
                  <a:schemeClr val="bg1"/>
                </a:solidFill>
                <a:latin typeface="Times New Roman" panose="02020603050405020304" pitchFamily="18" charset="0"/>
                <a:cs typeface="Times New Roman" panose="02020603050405020304" pitchFamily="18" charset="0"/>
              </a:rPr>
              <a:t>There are many external factors other than the ones discussed</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None of these factors are independent</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They rely on each other</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It is true that industry factors have an impact on the company performance</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Environmental analysis is essential to determine what role certain factors play in your business</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PEST or PESTEL analysis allows businesses to take a look at the external factors</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Many organizations use these tools to project the growth of their company effectively</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The analyses provide a good look at factors like revenue, profitability, and corporate success.</a:t>
            </a:r>
            <a:endParaRPr lang="en-I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0448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OF ENVIRONMENTAL ANALYSIS</a:t>
            </a:r>
            <a:endParaRPr lang="en-IN" dirty="0"/>
          </a:p>
        </p:txBody>
      </p:sp>
      <p:sp>
        <p:nvSpPr>
          <p:cNvPr id="5" name="Content Placeholder 4"/>
          <p:cNvSpPr>
            <a:spLocks noGrp="1"/>
          </p:cNvSpPr>
          <p:nvPr>
            <p:ph idx="1"/>
          </p:nvPr>
        </p:nvSpPr>
        <p:spPr>
          <a:xfrm>
            <a:off x="3795821" y="2339522"/>
            <a:ext cx="5252645" cy="2450842"/>
          </a:xfrm>
        </p:spPr>
        <p:txBody>
          <a:bodyPr/>
          <a:lstStyle/>
          <a:p>
            <a:r>
              <a:rPr lang="en-US" dirty="0" smtClean="0"/>
              <a:t>SCANNING </a:t>
            </a:r>
          </a:p>
          <a:p>
            <a:r>
              <a:rPr lang="en-US" dirty="0" smtClean="0"/>
              <a:t>MONITORING</a:t>
            </a:r>
          </a:p>
          <a:p>
            <a:r>
              <a:rPr lang="en-US" dirty="0" smtClean="0"/>
              <a:t>FORECASTING</a:t>
            </a:r>
          </a:p>
          <a:p>
            <a:r>
              <a:rPr lang="en-US" dirty="0" smtClean="0"/>
              <a:t>ASSESSMENT</a:t>
            </a:r>
            <a:endParaRPr lang="en-IN" dirty="0"/>
          </a:p>
        </p:txBody>
      </p:sp>
    </p:spTree>
    <p:extLst>
      <p:ext uri="{BB962C8B-B14F-4D97-AF65-F5344CB8AC3E}">
        <p14:creationId xmlns:p14="http://schemas.microsoft.com/office/powerpoint/2010/main" val="14010108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09083" cy="38350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083" y="2805473"/>
            <a:ext cx="5974978" cy="4052527"/>
          </a:xfrm>
          <a:prstGeom prst="rect">
            <a:avLst/>
          </a:prstGeom>
        </p:spPr>
      </p:pic>
    </p:spTree>
    <p:extLst>
      <p:ext uri="{BB962C8B-B14F-4D97-AF65-F5344CB8AC3E}">
        <p14:creationId xmlns:p14="http://schemas.microsoft.com/office/powerpoint/2010/main" val="11084699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425" y="496744"/>
            <a:ext cx="8826918" cy="5728350"/>
          </a:xfrm>
          <a:prstGeom prst="rect">
            <a:avLst/>
          </a:prstGeom>
        </p:spPr>
      </p:pic>
    </p:spTree>
    <p:extLst>
      <p:ext uri="{BB962C8B-B14F-4D97-AF65-F5344CB8AC3E}">
        <p14:creationId xmlns:p14="http://schemas.microsoft.com/office/powerpoint/2010/main" val="18110588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294" y="610418"/>
            <a:ext cx="8867243" cy="5585665"/>
          </a:xfrm>
          <a:prstGeom prst="rect">
            <a:avLst/>
          </a:prstGeom>
        </p:spPr>
      </p:pic>
    </p:spTree>
    <p:extLst>
      <p:ext uri="{BB962C8B-B14F-4D97-AF65-F5344CB8AC3E}">
        <p14:creationId xmlns:p14="http://schemas.microsoft.com/office/powerpoint/2010/main" val="28115703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470" y="565624"/>
            <a:ext cx="9025589" cy="5875481"/>
          </a:xfrm>
          <a:prstGeom prst="rect">
            <a:avLst/>
          </a:prstGeom>
        </p:spPr>
      </p:pic>
    </p:spTree>
    <p:extLst>
      <p:ext uri="{BB962C8B-B14F-4D97-AF65-F5344CB8AC3E}">
        <p14:creationId xmlns:p14="http://schemas.microsoft.com/office/powerpoint/2010/main" val="14599960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10" y="578360"/>
            <a:ext cx="9138250" cy="5783550"/>
          </a:xfrm>
          <a:prstGeom prst="rect">
            <a:avLst/>
          </a:prstGeom>
        </p:spPr>
      </p:pic>
    </p:spTree>
    <p:extLst>
      <p:ext uri="{BB962C8B-B14F-4D97-AF65-F5344CB8AC3E}">
        <p14:creationId xmlns:p14="http://schemas.microsoft.com/office/powerpoint/2010/main" val="32813753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TotalTime>
  <Words>733</Words>
  <Application>Microsoft Office PowerPoint</Application>
  <PresentationFormat>Widescreen</PresentationFormat>
  <Paragraphs>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Ion</vt:lpstr>
      <vt:lpstr> JAMAL MOHAMED COLLEGE (AUTONOMOUS) TIRUCHIRAPPALLI -20 PG &amp; RESEARCH DEPARTMENT OF COMMERCE (SF - MEN)          N. MOHAMMED ASHIK  Assistant professor  Dept of commerce Jamal Mohamed college </vt:lpstr>
      <vt:lpstr> ENVIRONMENTAL ANALYSIS </vt:lpstr>
      <vt:lpstr> IMPORTANCE OF ENVIRONMENT ANALYSIS</vt:lpstr>
      <vt:lpstr>PROCESS OF ENVIRONMENTAL ANALYSIS</vt:lpstr>
      <vt:lpstr>PowerPoint Presentation</vt:lpstr>
      <vt:lpstr>PowerPoint Presentation</vt:lpstr>
      <vt:lpstr>PowerPoint Presentation</vt:lpstr>
      <vt:lpstr>PowerPoint Presentation</vt:lpstr>
      <vt:lpstr>PowerPoint Presentation</vt:lpstr>
      <vt:lpstr>Limitations of Environment Analysis </vt:lpstr>
      <vt:lpstr>PowerPoint Presentation</vt:lpstr>
      <vt:lpstr>SWOT ANALYSIS</vt:lpstr>
      <vt:lpstr>PowerPoint Presentation</vt:lpstr>
      <vt:lpstr>ENVIRONMENTAL THREAT AND OPPORTUNITY PROFILE [ETOP]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JAMAL MOHAMED COLLEGE (AUTONOMOUS) TIRUCHIRAPPALLI -20 PG &amp; RESEARCH DEPARTMENT OF COMMERCE (SF - MEN)          N. MOHAMMED ASHIK  Assistant professor  Dept of commerce Jamal Mohamed college</dc:title>
  <dc:creator>Microsoft account</dc:creator>
  <cp:lastModifiedBy>Microsoft account</cp:lastModifiedBy>
  <cp:revision>10</cp:revision>
  <dcterms:created xsi:type="dcterms:W3CDTF">2023-02-06T10:07:13Z</dcterms:created>
  <dcterms:modified xsi:type="dcterms:W3CDTF">2023-02-06T11:36:33Z</dcterms:modified>
</cp:coreProperties>
</file>